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313" r:id="rId2"/>
    <p:sldId id="290" r:id="rId3"/>
    <p:sldId id="339" r:id="rId4"/>
    <p:sldId id="260" r:id="rId5"/>
    <p:sldId id="340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</p:sldIdLst>
  <p:sldSz cx="9144000" cy="6858000" type="screen4x3"/>
  <p:notesSz cx="6805613" cy="9939338"/>
  <p:embeddedFontLst>
    <p:embeddedFont>
      <p:font typeface="나눔고딕" panose="020D0604000000000000" pitchFamily="50" charset="-127"/>
      <p:regular r:id="rId32"/>
      <p:bold r:id="rId33"/>
    </p:embeddedFont>
    <p:embeddedFont>
      <p:font typeface="나눔고딕 ExtraBold" panose="020D0904000000000000" pitchFamily="50" charset="-127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  <p15:guide id="17" orient="horz" pos="2160">
          <p15:clr>
            <a:srgbClr val="A4A3A4"/>
          </p15:clr>
        </p15:guide>
        <p15:guide id="18" pos="612">
          <p15:clr>
            <a:srgbClr val="A4A3A4"/>
          </p15:clr>
        </p15:guide>
        <p15:guide id="19" pos="5148">
          <p15:clr>
            <a:srgbClr val="A4A3A4"/>
          </p15:clr>
        </p15:guide>
        <p15:guide id="20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200"/>
    <a:srgbClr val="00C800"/>
    <a:srgbClr val="2FB92F"/>
    <a:srgbClr val="2FD22F"/>
    <a:srgbClr val="2FC62F"/>
    <a:srgbClr val="72E62A"/>
    <a:srgbClr val="7BE838"/>
    <a:srgbClr val="96ED61"/>
    <a:srgbClr val="A7E965"/>
    <a:srgbClr val="00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86364" autoAdjust="0"/>
  </p:normalViewPr>
  <p:slideViewPr>
    <p:cSldViewPr snapToGrid="0">
      <p:cViewPr varScale="1">
        <p:scale>
          <a:sx n="164" d="100"/>
          <a:sy n="164" d="100"/>
        </p:scale>
        <p:origin x="1684" y="96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  <p:guide orient="horz" pos="2160"/>
        <p:guide pos="612"/>
        <p:guide pos="514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2021-06-30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2021-06-30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88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74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323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92A16-CE59-4E53-82AE-9FC6FF6D048A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0C92D-900F-4BD0-B918-3FBE650B22D9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38125" y="6356350"/>
            <a:ext cx="447674" cy="3651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8B1F4-50A8-4391-BAD0-278CB2239EFE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38125" y="6356350"/>
            <a:ext cx="447674" cy="3651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35EAF13-0D8A-4960-9517-B982B375E8E2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38125" y="6356350"/>
            <a:ext cx="447674" cy="3651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B6CE81E-5E89-475A-95E7-219473B0AA7C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38125" y="6356350"/>
            <a:ext cx="447674" cy="3651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5B46DE3-B09A-4F6F-9C8F-6EF7FF6685D4}" type="datetime1">
              <a:rPr lang="ko-KR" altLang="en-US" smtClean="0"/>
              <a:t>2021-06-30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chosumin/CharacterTool/blob/master/Concrete/Component/BehaviorTree/Action/cComboAttackAction.cpp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chosumin/CharacterTool/blob/master/Framework/Helper/cBinary.cpp" TargetMode="External"/><Relationship Id="rId5" Type="http://schemas.openxmlformats.org/officeDocument/2006/relationships/hyperlink" Target="https://github.com/chosumin/CharacterTool/blob/master/Framework/Helper/Json.cpp" TargetMode="Externa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chosumin/CharacterTool/tree/master/Framework/Message" TargetMode="Externa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chosumin/CharacterTool/tree/master/Framework/GameObject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codeplex.com/?p=xnagizmo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chosumin/CharacterTool/tree/master/Concrete/UI/Gizmo" TargetMode="Externa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sumin/CharacterTool/tree/master/Framework/Ligh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rathon.com/code/tangent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ab.gamecodi.com/board/zboard.php?id=GAMECODILAB_QnA_etc&amp;no=437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chosumin/CharacterTool/tree/master/Concrete/Component/BehaviorTree" TargetMode="External"/><Relationship Id="rId5" Type="http://schemas.openxmlformats.org/officeDocument/2006/relationships/hyperlink" Target="https://github.com/chosumin/CharacterTool/tree/master/Framework/BehaviorTree" TargetMode="External"/><Relationship Id="rId4" Type="http://schemas.openxmlformats.org/officeDocument/2006/relationships/hyperlink" Target="https://www.gamasutra.com/blogs/ChrisSimpson/20140717/221339/Behavior_trees_for_AI_How_they_work.ph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CA3C35-F055-4AAD-B1BA-412E855F29A2}"/>
              </a:ext>
            </a:extLst>
          </p:cNvPr>
          <p:cNvSpPr/>
          <p:nvPr/>
        </p:nvSpPr>
        <p:spPr>
          <a:xfrm>
            <a:off x="0" y="1597891"/>
            <a:ext cx="9143999" cy="1690254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066799" y="786834"/>
            <a:ext cx="7697663" cy="3312368"/>
          </a:xfrm>
        </p:spPr>
        <p:txBody>
          <a:bodyPr>
            <a:normAutofit/>
          </a:bodyPr>
          <a:lstStyle/>
          <a:p>
            <a:pPr algn="r"/>
            <a:r>
              <a:rPr lang="en-US" altLang="ko-KR" sz="6000" b="1" dirty="0" err="1">
                <a:solidFill>
                  <a:srgbClr val="FFFFFF"/>
                </a:solidFill>
              </a:rPr>
              <a:t>TDD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070475" y="3590925"/>
            <a:ext cx="370522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조수민</a:t>
            </a:r>
            <a:br>
              <a:rPr lang="en-US" altLang="ko-KR" b="1" dirty="0">
                <a:latin typeface="나눔고딕 ExtraBold" pitchFamily="50" charset="-127"/>
                <a:ea typeface="나눔고딕 ExtraBold" pitchFamily="50" charset="-127"/>
              </a:rPr>
            </a:b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Base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스튜디오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878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5" y="543869"/>
            <a:ext cx="4027055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구현 기술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콤보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공격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BA1A44-5965-41C0-B7FB-AE239C2BC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3770566"/>
            <a:ext cx="3580320" cy="22233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A2C68B-B785-4E6D-9783-F38759332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245" y="3006656"/>
            <a:ext cx="3497205" cy="29872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CBFC68C-8219-4CBF-ADED-E2A647237F11}"/>
              </a:ext>
            </a:extLst>
          </p:cNvPr>
          <p:cNvSpPr/>
          <p:nvPr/>
        </p:nvSpPr>
        <p:spPr>
          <a:xfrm>
            <a:off x="971550" y="5993932"/>
            <a:ext cx="14542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콤보 동작 구현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4A12EE-A963-4DB7-B847-2BAC19FA41F1}"/>
              </a:ext>
            </a:extLst>
          </p:cNvPr>
          <p:cNvSpPr/>
          <p:nvPr/>
        </p:nvSpPr>
        <p:spPr>
          <a:xfrm>
            <a:off x="4675245" y="5989429"/>
            <a:ext cx="15023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첫번째 콤보 구현 트리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FB60A70-AB20-4886-9319-EF1F7FCCDD4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60490" y="2049416"/>
            <a:ext cx="3600906" cy="163487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71550" y="1134835"/>
            <a:ext cx="7200900" cy="753236"/>
          </a:xfrm>
          <a:prstGeom prst="rect">
            <a:avLst/>
          </a:prstGeom>
          <a:solidFill>
            <a:srgbClr val="00D200"/>
          </a:solidFill>
          <a:ln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콤보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공격 코드</a:t>
            </a:r>
            <a:endParaRPr lang="en-US" altLang="ko-KR" sz="12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https://github.com/chosumin/CharacterTool/blob/master/Concrete/Component/BehaviorTree/Action/cComboAttackAction.cpp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12224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74651" y="1319431"/>
            <a:ext cx="755022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왜 이 기술을 사용했는가</a:t>
            </a:r>
            <a:r>
              <a:rPr lang="en-US" altLang="ko-KR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kern="0" spc="-3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커맨드 패턴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으로 실행 취소를 구현하던 중에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이미 해제된 메모리에 대한 예외처리 방안을 고민했었고 </a:t>
            </a:r>
            <a:r>
              <a:rPr lang="en-US" altLang="ko-KR" sz="1200" kern="0" spc="-30" dirty="0" err="1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weak_ptr</a:t>
            </a:r>
            <a:r>
              <a:rPr lang="ko-KR" altLang="en-US" sz="1200" kern="0" spc="-3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를 발견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하여 사용하게 됐습니다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어떤 방식으로 적용했는가</a:t>
            </a:r>
            <a:r>
              <a:rPr lang="en-US" altLang="ko-KR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kern="0" spc="-3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Effective Modern C++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책과 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구글링으로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1~2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주간 이론을 공부했습니다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초반에는 </a:t>
            </a:r>
            <a:r>
              <a:rPr lang="en-US" altLang="ko-KR" sz="1200" dirty="0" err="1">
                <a:latin typeface="나눔고딕" pitchFamily="50" charset="-127"/>
                <a:ea typeface="나눔고딕" pitchFamily="50" charset="-127"/>
              </a:rPr>
              <a:t>unique_ptr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으로 포인터 사용법을 익히고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점점 익숙해져 </a:t>
            </a:r>
            <a:r>
              <a:rPr lang="en-US" altLang="ko-KR" sz="1200" dirty="0" err="1">
                <a:latin typeface="나눔고딕" pitchFamily="50" charset="-127"/>
                <a:ea typeface="나눔고딕" pitchFamily="50" charset="-127"/>
              </a:rPr>
              <a:t>shared_ptr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200" dirty="0" err="1">
                <a:latin typeface="나눔고딕" pitchFamily="50" charset="-127"/>
                <a:ea typeface="나눔고딕" pitchFamily="50" charset="-127"/>
              </a:rPr>
              <a:t>weak_ptr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도 자유롭게 활용했습니다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사용했던 대표적인 예는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kern="0" spc="-30" dirty="0" err="1">
                <a:latin typeface="나눔스퀘어 ExtraBold" pitchFamily="50" charset="-127"/>
                <a:ea typeface="나눔스퀘어 ExtraBold" pitchFamily="50" charset="-127"/>
              </a:rPr>
              <a:t>팩토리</a:t>
            </a:r>
            <a:r>
              <a:rPr lang="ko-KR" altLang="en-US" sz="1200" kern="0" spc="-30" dirty="0">
                <a:latin typeface="나눔스퀘어 ExtraBold" pitchFamily="50" charset="-127"/>
                <a:ea typeface="나눔스퀘어 ExtraBold" pitchFamily="50" charset="-127"/>
              </a:rPr>
              <a:t> 패턴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에서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static 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해쉬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 테이블로 생성하는 객체를 </a:t>
            </a:r>
            <a:r>
              <a:rPr lang="en-US" altLang="ko-KR" sz="1200" kern="0" spc="-30" dirty="0" err="1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unique_ptr</a:t>
            </a:r>
            <a:r>
              <a:rPr lang="ko-KR" altLang="en-US" sz="1200" kern="0" spc="-30" dirty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200" kern="0" spc="-30" dirty="0" err="1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shared_ptr</a:t>
            </a:r>
            <a:r>
              <a:rPr lang="ko-KR" altLang="en-US" sz="1200" kern="0" spc="-30" dirty="0">
                <a:latin typeface="나눔고딕" pitchFamily="50" charset="-127"/>
                <a:ea typeface="나눔고딕" pitchFamily="50" charset="-127"/>
              </a:rPr>
              <a:t>를 이용한 것입니다</a:t>
            </a:r>
            <a:r>
              <a:rPr lang="en-US" altLang="ko-KR" sz="1200" kern="0" spc="-3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kern="0" spc="-30" dirty="0">
                <a:latin typeface="나눔고딕" pitchFamily="50" charset="-127"/>
                <a:ea typeface="나눔고딕" pitchFamily="50" charset="-127"/>
              </a:rPr>
              <a:t>또한 </a:t>
            </a:r>
            <a:r>
              <a:rPr lang="ko-KR" altLang="en-US" sz="1200" kern="0" spc="-30" dirty="0" err="1">
                <a:latin typeface="나눔스퀘어 ExtraBold" pitchFamily="50" charset="-127"/>
                <a:ea typeface="나눔스퀘어 ExtraBold" pitchFamily="50" charset="-127"/>
              </a:rPr>
              <a:t>옵저버</a:t>
            </a:r>
            <a:r>
              <a:rPr lang="ko-KR" altLang="en-US" sz="1200" kern="0" spc="-30" dirty="0">
                <a:latin typeface="나눔스퀘어 ExtraBold" pitchFamily="50" charset="-127"/>
                <a:ea typeface="나눔스퀘어 ExtraBold" pitchFamily="50" charset="-127"/>
              </a:rPr>
              <a:t> 패턴</a:t>
            </a:r>
            <a:r>
              <a:rPr lang="ko-KR" altLang="en-US" sz="1200" kern="0" spc="-30" dirty="0">
                <a:latin typeface="나눔고딕" pitchFamily="50" charset="-127"/>
                <a:ea typeface="나눔고딕" pitchFamily="50" charset="-127"/>
              </a:rPr>
              <a:t>에서 </a:t>
            </a:r>
            <a:r>
              <a:rPr lang="ko-KR" altLang="en-US" sz="1200" kern="0" spc="-30" dirty="0" err="1">
                <a:latin typeface="나눔고딕" pitchFamily="50" charset="-127"/>
                <a:ea typeface="나눔고딕" pitchFamily="50" charset="-127"/>
              </a:rPr>
              <a:t>서브젝트</a:t>
            </a:r>
            <a:r>
              <a:rPr lang="ko-KR" altLang="en-US" sz="1200" kern="0" spc="-30" dirty="0">
                <a:latin typeface="나눔고딕" pitchFamily="50" charset="-127"/>
                <a:ea typeface="나눔고딕" pitchFamily="50" charset="-127"/>
              </a:rPr>
              <a:t> 내부의 </a:t>
            </a:r>
            <a:r>
              <a:rPr lang="ko-KR" altLang="en-US" sz="1200" kern="0" spc="-30" dirty="0" err="1">
                <a:latin typeface="나눔고딕" pitchFamily="50" charset="-127"/>
                <a:ea typeface="나눔고딕" pitchFamily="50" charset="-127"/>
              </a:rPr>
              <a:t>옵저버</a:t>
            </a:r>
            <a:r>
              <a:rPr lang="ko-KR" altLang="en-US" sz="1200" kern="0" spc="-30" dirty="0">
                <a:latin typeface="나눔고딕" pitchFamily="50" charset="-127"/>
                <a:ea typeface="나눔고딕" pitchFamily="50" charset="-127"/>
              </a:rPr>
              <a:t> 컨테이너를 </a:t>
            </a:r>
            <a:r>
              <a:rPr lang="en-US" altLang="ko-KR" sz="1200" kern="0" spc="-30" dirty="0" err="1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weak_ptr</a:t>
            </a:r>
            <a:r>
              <a:rPr lang="ko-KR" altLang="en-US" sz="1200" kern="0" spc="-30" dirty="0">
                <a:latin typeface="나눔고딕" pitchFamily="50" charset="-127"/>
                <a:ea typeface="나눔고딕" pitchFamily="50" charset="-127"/>
              </a:rPr>
              <a:t>로 관리했습니다</a:t>
            </a:r>
            <a:r>
              <a:rPr lang="en-US" altLang="ko-KR" sz="1200" kern="0" spc="-3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kern="0" spc="-30" dirty="0">
                <a:latin typeface="나눔고딕" pitchFamily="50" charset="-127"/>
                <a:ea typeface="나눔고딕" pitchFamily="50" charset="-127"/>
              </a:rPr>
              <a:t>그 외에도</a:t>
            </a:r>
            <a:r>
              <a:rPr lang="en-US" altLang="ko-KR" sz="1200" kern="0" spc="-3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kern="0" spc="-30" dirty="0">
                <a:latin typeface="나눔고딕" pitchFamily="50" charset="-127"/>
                <a:ea typeface="나눔고딕" pitchFamily="50" charset="-127"/>
              </a:rPr>
              <a:t>이전에 사용했던 </a:t>
            </a:r>
            <a:r>
              <a:rPr lang="en-US" altLang="ko-KR" sz="1200" kern="0" spc="-30" dirty="0">
                <a:latin typeface="나눔고딕" pitchFamily="50" charset="-127"/>
                <a:ea typeface="나눔고딕" pitchFamily="50" charset="-127"/>
              </a:rPr>
              <a:t>raw </a:t>
            </a:r>
            <a:r>
              <a:rPr lang="ko-KR" altLang="en-US" sz="1200" kern="0" spc="-30" dirty="0">
                <a:latin typeface="나눔고딕" pitchFamily="50" charset="-127"/>
                <a:ea typeface="나눔고딕" pitchFamily="50" charset="-127"/>
              </a:rPr>
              <a:t>포인터 객체들을 모두 스마트 포인터 객체로 변경해서 적용했습니다</a:t>
            </a:r>
            <a:r>
              <a:rPr lang="en-US" altLang="ko-KR" sz="1200" kern="0" spc="-3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5" y="543869"/>
            <a:ext cx="4027055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구현 기술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스마트 포인터</a:t>
            </a:r>
          </a:p>
        </p:txBody>
      </p:sp>
    </p:spTree>
    <p:extLst>
      <p:ext uri="{BB962C8B-B14F-4D97-AF65-F5344CB8AC3E}">
        <p14:creationId xmlns:p14="http://schemas.microsoft.com/office/powerpoint/2010/main" val="20159983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73564" y="1736093"/>
            <a:ext cx="388145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cShader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생성자를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protected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묶은 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팩토리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메서드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패턴을 사용했습니다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그런데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본인 클래스 내부에서 객체를 생성함에도 불구하고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200" dirty="0" err="1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shared_ptr</a:t>
            </a: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 객체는 생성이 </a:t>
            </a:r>
            <a:r>
              <a:rPr lang="ko-KR" altLang="en-US" sz="1200" dirty="0" err="1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안되는</a:t>
            </a: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 문제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있었습니다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그래서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구글링을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통해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스마트 포인터는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raw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포인터와는 다르게 </a:t>
            </a: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외부 클래스로 인식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된다는 것을 알았습니다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따라서 이를 해결하기 위해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cShader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클래스를 상속 받는 자식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public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클래스를 통해 </a:t>
            </a: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대리 생성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하는 것으로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팩토리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패턴을 구현했습니다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74651" y="1319431"/>
            <a:ext cx="3597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구현 중 발생한 문제점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5" y="543869"/>
            <a:ext cx="4027055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구현 기술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스마트 포인터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FE3E99-DB49-4ED0-9D85-5CCE2C1BC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163" y="3008392"/>
            <a:ext cx="3854857" cy="3063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CED547-24B0-49D9-B04E-BEFF857FC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29" y="1736094"/>
            <a:ext cx="3835490" cy="370268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47D94C2-2141-454A-9578-C5DCA3267058}"/>
              </a:ext>
            </a:extLst>
          </p:cNvPr>
          <p:cNvSpPr/>
          <p:nvPr/>
        </p:nvSpPr>
        <p:spPr>
          <a:xfrm>
            <a:off x="1177152" y="3220134"/>
            <a:ext cx="3404373" cy="79175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80237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74651" y="1319431"/>
            <a:ext cx="755022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왜 이 기술을 사용했는가</a:t>
            </a:r>
            <a:r>
              <a:rPr lang="en-US" altLang="ko-KR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Bin</a:t>
            </a:r>
            <a:r>
              <a:rPr lang="ko-KR" altLang="en-US" sz="120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 파일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모델의 정점이나 애니메이션 등을 </a:t>
            </a:r>
            <a:r>
              <a:rPr lang="ko-KR" altLang="en-US" sz="120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빠르게 로딩하며</a:t>
            </a:r>
            <a:r>
              <a:rPr lang="en-US" altLang="ko-KR" sz="120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,</a:t>
            </a:r>
            <a:r>
              <a:rPr lang="ko-KR" altLang="en-US" sz="120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 간편하게 저장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하기 위해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bin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파일로 만들었습니다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Json</a:t>
            </a:r>
            <a:r>
              <a:rPr lang="en-US" altLang="ko-KR" sz="120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120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파일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외부 파일을 만들어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별도의 컴파일 없이도 데이터의 수정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할 수 있도록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파일을 사용했습니다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나눔스퀘어 ExtraBold" pitchFamily="50" charset="-127"/>
                <a:ea typeface="나눔스퀘어 ExtraBold" pitchFamily="50" charset="-127"/>
              </a:rPr>
              <a:t>json</a:t>
            </a:r>
            <a:r>
              <a:rPr lang="ko-KR" altLang="en-US" sz="1200" dirty="0">
                <a:latin typeface="나눔스퀘어 ExtraBold" pitchFamily="50" charset="-127"/>
                <a:ea typeface="나눔스퀘어 ExtraBold" pitchFamily="50" charset="-127"/>
              </a:rPr>
              <a:t>과 </a:t>
            </a:r>
            <a:r>
              <a:rPr lang="en-US" altLang="ko-KR" sz="1200" dirty="0">
                <a:latin typeface="나눔스퀘어 ExtraBold" pitchFamily="50" charset="-127"/>
                <a:ea typeface="나눔스퀘어 ExtraBold" pitchFamily="50" charset="-127"/>
              </a:rPr>
              <a:t>xml</a:t>
            </a:r>
            <a:r>
              <a:rPr lang="ko-KR" altLang="en-US" sz="1200" dirty="0">
                <a:latin typeface="나눔스퀘어 ExtraBold" pitchFamily="50" charset="-127"/>
                <a:ea typeface="나눔스퀘어 ExtraBold" pitchFamily="50" charset="-127"/>
              </a:rPr>
              <a:t>의 두 라이브러리를 비교하기 위하여 </a:t>
            </a:r>
            <a:r>
              <a:rPr lang="en-US" altLang="ko-KR" sz="1200" dirty="0" err="1">
                <a:latin typeface="나눔스퀘어 ExtraBold" pitchFamily="50" charset="-127"/>
                <a:ea typeface="나눔스퀘어 ExtraBold" pitchFamily="50" charset="-127"/>
              </a:rPr>
              <a:t>tinyxml</a:t>
            </a:r>
            <a:r>
              <a:rPr lang="ko-KR" altLang="en-US" sz="1200" dirty="0">
                <a:latin typeface="나눔스퀘어 ExtraBold" pitchFamily="50" charset="-127"/>
                <a:ea typeface="나눔스퀘어 ExtraBold" pitchFamily="50" charset="-127"/>
              </a:rPr>
              <a:t>과 </a:t>
            </a:r>
            <a:r>
              <a:rPr lang="en-US" altLang="ko-KR" sz="1200" dirty="0" err="1">
                <a:latin typeface="나눔스퀘어 ExtraBold" pitchFamily="50" charset="-127"/>
                <a:ea typeface="나눔스퀘어 ExtraBold" pitchFamily="50" charset="-127"/>
              </a:rPr>
              <a:t>jsoncpp</a:t>
            </a:r>
            <a:r>
              <a:rPr lang="ko-KR" altLang="en-US" sz="1200" dirty="0">
                <a:latin typeface="나눔스퀘어 ExtraBold" pitchFamily="50" charset="-127"/>
                <a:ea typeface="나눔스퀘어 ExtraBold" pitchFamily="50" charset="-127"/>
              </a:rPr>
              <a:t>를 직접 </a:t>
            </a:r>
            <a:r>
              <a:rPr lang="ko-KR" altLang="en-US" sz="1200" dirty="0" err="1">
                <a:latin typeface="나눔스퀘어 ExtraBold" pitchFamily="50" charset="-127"/>
                <a:ea typeface="나눔스퀘어 ExtraBold" pitchFamily="50" charset="-127"/>
              </a:rPr>
              <a:t>포팅해서</a:t>
            </a:r>
            <a:r>
              <a:rPr lang="ko-KR" altLang="en-US" sz="1200" dirty="0">
                <a:latin typeface="나눔스퀘어 ExtraBold" pitchFamily="50" charset="-127"/>
                <a:ea typeface="나눔스퀘어 ExtraBold" pitchFamily="50" charset="-127"/>
              </a:rPr>
              <a:t> 비교했습니다</a:t>
            </a:r>
            <a:r>
              <a:rPr lang="en-US" altLang="ko-KR" sz="1200" dirty="0">
                <a:latin typeface="나눔스퀘어 ExtraBold" pitchFamily="50" charset="-127"/>
                <a:ea typeface="나눔스퀘어 ExtraBold" pitchFamily="50" charset="-127"/>
              </a:rPr>
              <a:t>.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결과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jsoncpp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오브젝트를 순회할 때 </a:t>
            </a:r>
            <a:r>
              <a:rPr lang="en-US" altLang="ko-KR" sz="120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iterator</a:t>
            </a:r>
            <a:r>
              <a:rPr lang="ko-KR" altLang="en-US" sz="120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를 사용할 수 있다는 장점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있어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사용했습니다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어떤 방식으로 적용했는가</a:t>
            </a:r>
            <a:r>
              <a:rPr lang="en-US" altLang="ko-KR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구글링과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선생님의 조언으로 함수 사용법을 익혔습니다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그리고 각각의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확장자에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대한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Reader / Writer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클래스와 함수를 정의하여 프레임워크를 만들었습니다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en-US" altLang="ko-KR" sz="1200" kern="0" spc="-3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4" y="553296"/>
            <a:ext cx="5781965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구현 기술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– </a:t>
            </a:r>
            <a:r>
              <a:rPr lang="en-US" altLang="ko-KR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json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파싱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및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bin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파일 저장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불러오기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937A7D-C15C-4507-96F1-05C52216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51" y="4331426"/>
            <a:ext cx="3002540" cy="184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4721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74651" y="1319431"/>
            <a:ext cx="7550224" cy="341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코드 첨부</a:t>
            </a:r>
            <a:endParaRPr lang="en-US" altLang="ko-KR" sz="1200" kern="0" spc="-3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69485E-248B-4B66-8004-96F32D8D6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676" y="1732141"/>
            <a:ext cx="3591874" cy="36288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B5E49C-3056-4298-A58E-5562A3CE5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95" y="1733742"/>
            <a:ext cx="3576356" cy="362883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71550" y="5506810"/>
            <a:ext cx="7200900" cy="617765"/>
          </a:xfrm>
          <a:prstGeom prst="rect">
            <a:avLst/>
          </a:prstGeom>
          <a:solidFill>
            <a:srgbClr val="00D200"/>
          </a:solidFill>
          <a:ln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Json</a:t>
            </a:r>
            <a:r>
              <a:rPr lang="en-US" altLang="ko-KR" sz="1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링크 </a:t>
            </a:r>
            <a:r>
              <a:rPr lang="ko-KR" altLang="en-US" sz="1200" dirty="0">
                <a:hlinkClick r:id="rId5"/>
              </a:rPr>
              <a:t>https://github.com/chosumin/CharacterTool/blob/master/Framework/Helper/Json.cpp</a:t>
            </a:r>
            <a:endParaRPr lang="en-US" altLang="ko-KR" sz="1200" dirty="0"/>
          </a:p>
          <a:p>
            <a:r>
              <a:rPr lang="en-US" altLang="ko-KR" sz="1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Bin 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링크 </a:t>
            </a:r>
            <a:r>
              <a:rPr lang="ko-KR" altLang="en-US" sz="1200" dirty="0">
                <a:hlinkClick r:id="rId6"/>
              </a:rPr>
              <a:t>https://github.com/chosumin/CharacterTool/blob/master/Framework/Helper/cBinary.cpp</a:t>
            </a:r>
            <a:r>
              <a:rPr lang="ko-KR" altLang="en-US" sz="1200" dirty="0"/>
              <a:t>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6E9FD4-9EC2-4F94-BAED-F66A1C9F1F4C}"/>
              </a:ext>
            </a:extLst>
          </p:cNvPr>
          <p:cNvSpPr/>
          <p:nvPr/>
        </p:nvSpPr>
        <p:spPr>
          <a:xfrm>
            <a:off x="544944" y="543869"/>
            <a:ext cx="5781965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구현 기술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– </a:t>
            </a:r>
            <a:r>
              <a:rPr lang="en-US" altLang="ko-KR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json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파싱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및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bin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파일 저장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불러오기</a:t>
            </a:r>
          </a:p>
        </p:txBody>
      </p:sp>
    </p:spTree>
    <p:extLst>
      <p:ext uri="{BB962C8B-B14F-4D97-AF65-F5344CB8AC3E}">
        <p14:creationId xmlns:p14="http://schemas.microsoft.com/office/powerpoint/2010/main" val="285012706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74651" y="1319431"/>
            <a:ext cx="75502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왜 이 기술을 사용했는가</a:t>
            </a:r>
            <a:r>
              <a:rPr lang="en-US" altLang="ko-KR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  <a:r>
              <a:rPr lang="en-US" altLang="ko-KR" sz="12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FSM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공부하기 위해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봤던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실용적 예제로 본 게임 인공지능 </a:t>
            </a:r>
            <a:r>
              <a:rPr lang="ko-KR" altLang="en-US" sz="1200" dirty="0" err="1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프로그램하기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책에서 발견한 기법으로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클래스간 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결합도를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낮춰주어 유연한 프로그래밍 위해 공부했습니다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컴포넌트간의 통신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을 위해 사용했습니다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어떤 방식으로 적용했는가</a:t>
            </a:r>
            <a:r>
              <a:rPr lang="en-US" altLang="ko-KR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  <a:r>
              <a:rPr lang="en-US" altLang="ko-KR" sz="12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en-US" altLang="ko-KR" sz="1200" kern="0" spc="-30" dirty="0">
              <a:solidFill>
                <a:schemeClr val="accent2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책에 나와있던 기법은 모든 객체의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그룹화 되어있지 않아서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추후 건물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몬스터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플레이어 등 다양한 객체를 추가할 때 관리이슈가 발생했습니다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그래서 </a:t>
            </a: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그룹별로 </a:t>
            </a:r>
            <a:r>
              <a:rPr lang="en-US" altLang="ko-KR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ID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생성하는 기법을 생각하여 구현했습니다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			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메시지별로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처리하는 함수가 다르므로 함수 객체를 저장하는 테이블을 따로 두어 관리했습니다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					</a:t>
            </a:r>
            <a:endParaRPr lang="en-US" altLang="ko-KR" sz="12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5" y="543869"/>
            <a:ext cx="4027055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구현 기술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메시지 이벤트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A085DF-62A1-48DF-885C-535B495B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51" y="3869210"/>
            <a:ext cx="3546764" cy="4774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B4EE49-675D-4EE6-8FB8-56C49CE93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51" y="4717821"/>
            <a:ext cx="4664364" cy="3615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639016" y="4695225"/>
            <a:ext cx="2857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나눔스퀘어 ExtraBold" pitchFamily="50" charset="-127"/>
                <a:ea typeface="나눔스퀘어 ExtraBold" pitchFamily="50" charset="-127"/>
              </a:rPr>
              <a:t>BaseGameEntity</a:t>
            </a:r>
            <a:r>
              <a:rPr lang="en-US" altLang="ko-KR" sz="12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1200" dirty="0">
                <a:latin typeface="나눔스퀘어 ExtraBold" pitchFamily="50" charset="-127"/>
                <a:ea typeface="나눔스퀘어 ExtraBold" pitchFamily="50" charset="-127"/>
              </a:rPr>
              <a:t>내의 멤버 변수입니다</a:t>
            </a:r>
            <a:r>
              <a:rPr lang="en-US" altLang="ko-KR" sz="1200" dirty="0">
                <a:latin typeface="나눔스퀘어 ExtraBold" pitchFamily="50" charset="-127"/>
                <a:ea typeface="나눔스퀘어 ExtraBold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537216" y="3912291"/>
            <a:ext cx="3959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나눔스퀘어 ExtraBold" pitchFamily="50" charset="-127"/>
                <a:ea typeface="나눔스퀘어 ExtraBold" pitchFamily="50" charset="-127"/>
              </a:rPr>
              <a:t>비트마스킹을</a:t>
            </a:r>
            <a:r>
              <a:rPr lang="ko-KR" altLang="en-US" sz="1200" dirty="0">
                <a:latin typeface="나눔스퀘어 ExtraBold" pitchFamily="50" charset="-127"/>
                <a:ea typeface="나눔스퀘어 ExtraBold" pitchFamily="50" charset="-127"/>
              </a:rPr>
              <a:t> 사용해 그룹과 식별 번호를 관리했습니다</a:t>
            </a:r>
            <a:r>
              <a:rPr lang="en-US" altLang="ko-KR" sz="1200" dirty="0">
                <a:latin typeface="나눔스퀘어 ExtraBold" pitchFamily="50" charset="-127"/>
                <a:ea typeface="나눔스퀘어 ExtraBold" pitchFamily="50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1550" y="5363935"/>
            <a:ext cx="7200900" cy="617765"/>
          </a:xfrm>
          <a:prstGeom prst="rect">
            <a:avLst/>
          </a:prstGeom>
          <a:solidFill>
            <a:srgbClr val="00D200"/>
          </a:solidFill>
          <a:ln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Massage 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패키지 링크</a:t>
            </a:r>
            <a:endParaRPr lang="en-US" altLang="ko-KR" sz="12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200" dirty="0">
                <a:hlinkClick r:id="rId5"/>
              </a:rPr>
              <a:t>https://github.com/chosumin/CharacterTool/tree/master/Framework/Message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9076637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5" y="543869"/>
            <a:ext cx="4027055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구현 기술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메시지 이벤트 처리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499C94-0772-484E-B864-C424D572E332}"/>
              </a:ext>
            </a:extLst>
          </p:cNvPr>
          <p:cNvSpPr/>
          <p:nvPr/>
        </p:nvSpPr>
        <p:spPr>
          <a:xfrm>
            <a:off x="870245" y="1384785"/>
            <a:ext cx="2752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일정 시간 후 메시지를 처리하는 쓰레드</a:t>
            </a:r>
            <a:endParaRPr lang="ko-KR" altLang="ko-KR" sz="12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C41461-AC7B-420E-8BE1-3DF21A8F7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725" y="1662711"/>
            <a:ext cx="3591790" cy="34216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7A57A1-6B87-4488-BE1B-1552E6C7D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45" y="1662711"/>
            <a:ext cx="3609147" cy="341064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B2DE8E-447C-46E5-9914-326CE2AEACCA}"/>
              </a:ext>
            </a:extLst>
          </p:cNvPr>
          <p:cNvSpPr/>
          <p:nvPr/>
        </p:nvSpPr>
        <p:spPr>
          <a:xfrm>
            <a:off x="4639252" y="1384411"/>
            <a:ext cx="3246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200" dirty="0" err="1">
                <a:latin typeface="나눔고딕" pitchFamily="50" charset="-127"/>
                <a:ea typeface="나눔고딕" pitchFamily="50" charset="-127"/>
              </a:rPr>
              <a:t>BaseGameEntity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를 엔티티 관리자 객체에 등록</a:t>
            </a:r>
            <a:endParaRPr lang="ko-KR" altLang="ko-KR" sz="12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40422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74651" y="1319431"/>
            <a:ext cx="755022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왜 이 기술을 사용했는가</a:t>
            </a:r>
            <a:r>
              <a:rPr lang="en-US" altLang="ko-KR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  <a:r>
              <a:rPr lang="en-US" altLang="ko-KR" sz="12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컴포넌트 패턴 </a:t>
            </a:r>
            <a:r>
              <a:rPr lang="en-US" altLang="ko-KR" sz="1200" dirty="0">
                <a:latin typeface="나눔스퀘어 ExtraBold" pitchFamily="50" charset="-127"/>
                <a:ea typeface="나눔스퀘어 ExtraBold" pitchFamily="50" charset="-127"/>
              </a:rPr>
              <a:t>– </a:t>
            </a:r>
            <a:r>
              <a:rPr lang="ko-KR" altLang="en-US" sz="1200" dirty="0" err="1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유니티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게임 오브젝트 구조와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게임 프로그래밍 패턴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책을 참고하여 작업했습니다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객체의 멤버를 런타임 중에 교체하여 유연한 구조를 구현하기 위해 사용했습니다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플라이웨이트</a:t>
            </a: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 패턴</a:t>
            </a:r>
            <a:r>
              <a:rPr lang="ko-KR" altLang="en-US" sz="12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– ‘</a:t>
            </a:r>
            <a:r>
              <a:rPr lang="en-US" altLang="ko-KR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GOF</a:t>
            </a: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의 디자인 패턴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책과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게임 프로그래밍 패턴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책을 참고하여 작업했습니다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중복되는 메모리에 대한 생성을 줄이기 위해 사용했습니다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어떤 방식으로 적용했는가</a:t>
            </a:r>
            <a:r>
              <a:rPr lang="en-US" altLang="ko-KR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  <a:r>
              <a:rPr lang="en-US" altLang="ko-KR" sz="12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컴포넌트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액터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내부의 구조를 </a:t>
            </a:r>
            <a:r>
              <a:rPr lang="en-US" altLang="ko-KR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has-a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단순화했습니다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플라이웨이트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위에서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설명드렸던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팩토리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패턴에서 </a:t>
            </a:r>
            <a:r>
              <a:rPr lang="ko-KR" altLang="en-US" sz="1200" dirty="0" err="1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캐쉬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사용하는 방법으로 적용했습니다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5" y="543869"/>
            <a:ext cx="5163128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구현 기술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컴포넌트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/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플라이웨이트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패턴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3297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74651" y="1319431"/>
            <a:ext cx="7550224" cy="341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코드 첨부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C86BAE-08A1-4BAD-9555-B7AA445F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565" y="2001810"/>
            <a:ext cx="2484439" cy="10730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00C5A0-9A45-4907-8EB8-E04ADB2D5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565" y="3122762"/>
            <a:ext cx="2171881" cy="23285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97FBDC-1D1D-4A90-9DB2-E39AB190C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183" y="1973235"/>
            <a:ext cx="3610617" cy="34781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5BD2D05-8036-41EC-A987-6FE9F70B9836}"/>
              </a:ext>
            </a:extLst>
          </p:cNvPr>
          <p:cNvSpPr/>
          <p:nvPr/>
        </p:nvSpPr>
        <p:spPr>
          <a:xfrm>
            <a:off x="1283565" y="1725990"/>
            <a:ext cx="29016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액터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클래스 멤버 변수 리스트 및 구현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783848-FBA2-4A24-B28F-6661874FA99C}"/>
              </a:ext>
            </a:extLst>
          </p:cNvPr>
          <p:cNvSpPr/>
          <p:nvPr/>
        </p:nvSpPr>
        <p:spPr>
          <a:xfrm>
            <a:off x="4250919" y="1721772"/>
            <a:ext cx="367388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팩토리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플라이웨이트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패턴 구현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550" y="5649685"/>
            <a:ext cx="7200900" cy="617765"/>
          </a:xfrm>
          <a:prstGeom prst="rect">
            <a:avLst/>
          </a:prstGeom>
          <a:solidFill>
            <a:srgbClr val="00D200"/>
          </a:solidFill>
          <a:ln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게임</a:t>
            </a:r>
            <a:r>
              <a:rPr lang="en-US" altLang="ko-KR" sz="1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오브젝트 패키지 링크</a:t>
            </a:r>
            <a:endParaRPr lang="en-US" altLang="ko-KR" sz="12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200" dirty="0">
                <a:hlinkClick r:id="rId6"/>
              </a:rPr>
              <a:t>https://github.com/chosumin/CharacterTool/tree/master/Framework/GameObject</a:t>
            </a:r>
            <a:endParaRPr lang="en-US" altLang="ko-KR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0B4DA1-2757-4D22-8458-BC558BD7030F}"/>
              </a:ext>
            </a:extLst>
          </p:cNvPr>
          <p:cNvSpPr/>
          <p:nvPr/>
        </p:nvSpPr>
        <p:spPr>
          <a:xfrm>
            <a:off x="544945" y="543869"/>
            <a:ext cx="5163128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구현 기술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컴포넌트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/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플라이웨이트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패턴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61459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74651" y="1319431"/>
            <a:ext cx="755022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왜 이 기술을 사용했는가</a:t>
            </a:r>
            <a:r>
              <a:rPr lang="en-US" altLang="ko-KR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  <a:r>
              <a:rPr lang="en-US" altLang="ko-KR" sz="12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그라데이션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깊이 버퍼를 사용하여 희미해지는 효과를 구현했습니다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안티</a:t>
            </a: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앨리어싱</a:t>
            </a:r>
            <a:r>
              <a:rPr lang="ko-KR" altLang="en-US" sz="12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픽셀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쉐이더에서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선을 그리는 픽셀 주변의 값을 선의 색깔과 거리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보간하여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구현했습니다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구현 과정 및 코드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깊이 버퍼의 표현은 총 거리의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10%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정도만 구현이 되기 때문에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바닥의 끝 부분에서 급격하게 사라지는 현상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발생해 이를 해결하기 위한 공식을 생각했습니다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그러나 적용한 공식들이 모두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생각한만큼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효과가 있지 않아서 결국 상수 값을 집어넣어 하드코딩 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4" y="543869"/>
            <a:ext cx="5541531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구현 기술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바닥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그라데이션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선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안티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앨리어싱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327C67-7658-4B03-A0FA-AF09B4EB1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55" y="3993186"/>
            <a:ext cx="5114925" cy="314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5AAD0A-AD80-4D55-A567-D1535D6A9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55" y="4384937"/>
            <a:ext cx="5762480" cy="160128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825D3AD-AF61-443D-A2A9-7E9FAF6FC0B0}"/>
              </a:ext>
            </a:extLst>
          </p:cNvPr>
          <p:cNvSpPr/>
          <p:nvPr/>
        </p:nvSpPr>
        <p:spPr>
          <a:xfrm>
            <a:off x="6800560" y="4375412"/>
            <a:ext cx="1369286" cy="5699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픽셀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쉐이더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내부의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안티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앨리어싱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코드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7765913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9C367B-CB03-4A23-8252-9C14D373803E}"/>
              </a:ext>
            </a:extLst>
          </p:cNvPr>
          <p:cNvSpPr/>
          <p:nvPr/>
        </p:nvSpPr>
        <p:spPr>
          <a:xfrm>
            <a:off x="0" y="972249"/>
            <a:ext cx="9144000" cy="816142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제목 4">
            <a:extLst>
              <a:ext uri="{FF2B5EF4-FFF2-40B4-BE49-F238E27FC236}">
                <a16:creationId xmlns:a16="http://schemas.microsoft.com/office/drawing/2014/main" id="{1CCBE1EB-B6AA-4EB1-B8C8-0B06CDD3CD20}"/>
              </a:ext>
            </a:extLst>
          </p:cNvPr>
          <p:cNvSpPr txBox="1">
            <a:spLocks/>
          </p:cNvSpPr>
          <p:nvPr/>
        </p:nvSpPr>
        <p:spPr>
          <a:xfrm>
            <a:off x="1297868" y="620712"/>
            <a:ext cx="6548264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ko-KR" altLang="en-US" sz="3800" b="1" spc="-9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lang="en-US" altLang="ko-KR" sz="4000" b="1" spc="-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B33D62-371E-4D08-B628-9CD0A0F4CA98}"/>
              </a:ext>
            </a:extLst>
          </p:cNvPr>
          <p:cNvSpPr/>
          <p:nvPr/>
        </p:nvSpPr>
        <p:spPr>
          <a:xfrm>
            <a:off x="1457325" y="2438400"/>
            <a:ext cx="62865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b="1" kern="0" spc="-3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TDD</a:t>
            </a:r>
            <a:r>
              <a:rPr lang="ko-KR" altLang="en-US" sz="2000" b="1" kern="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를 사용하는 이유</a:t>
            </a:r>
            <a:endParaRPr lang="en-US" altLang="ko-KR" sz="2000" b="1" kern="0" spc="-3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b="1" kern="0" spc="-3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000" b="1" kern="0" spc="-3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TDD</a:t>
            </a:r>
            <a:r>
              <a:rPr lang="en-US" altLang="ko-KR" sz="2000" b="1" kern="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2000" b="1" kern="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패턴</a:t>
            </a:r>
            <a:endParaRPr lang="en-US" altLang="ko-KR" sz="2000" b="1" kern="0" spc="-3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b="1" kern="0" spc="-3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000" b="1" kern="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예제</a:t>
            </a:r>
            <a:endParaRPr lang="en-US" altLang="ko-KR" sz="2000" b="1" kern="0" spc="-3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b="1" kern="0" spc="-3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2000" b="1" kern="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Test Runner</a:t>
            </a:r>
          </a:p>
        </p:txBody>
      </p:sp>
    </p:spTree>
    <p:extLst>
      <p:ext uri="{BB962C8B-B14F-4D97-AF65-F5344CB8AC3E}">
        <p14:creationId xmlns:p14="http://schemas.microsoft.com/office/powerpoint/2010/main" val="3338730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74651" y="1319431"/>
            <a:ext cx="755022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왜 이 기술을 사용했는가</a:t>
            </a:r>
            <a:r>
              <a:rPr lang="en-US" altLang="ko-KR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  <a:r>
              <a:rPr lang="en-US" altLang="ko-KR" sz="12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유니티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기즈모를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사용하면서 편리함을 느껴 직접 구현해보고자 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구글링을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XNA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중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기즈모를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구현한 프로젝트를 발견하여 이를 참고했습니다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https://archive.codeplex.com/?p=xnagizmo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구현 과정 및 코드</a:t>
            </a:r>
            <a:r>
              <a:rPr lang="en-US" altLang="ko-KR" sz="12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 중에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로컬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트랜스폼에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대한 처리만 생각해서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본 계층 구조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등의 부모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트랜스폼을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가진 것에 대한 처리에서 문제가 발생했습니다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그래서 이전에 로컬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트랜스폼을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기준으로 구현했던 코드는 그대로 놔두고 부모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트랜스폼을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가진 객체에 대한 처리를 새로 구현했습니다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5" y="543869"/>
            <a:ext cx="4027055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구현 기술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– GUI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기즈모</a:t>
            </a:r>
            <a:endParaRPr lang="ko-KR" altLang="en-US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CB4A6EB-9976-4809-8369-4CEBB0C9B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26" y="3914279"/>
            <a:ext cx="5753964" cy="165351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71550" y="5744935"/>
            <a:ext cx="7200900" cy="427265"/>
          </a:xfrm>
          <a:prstGeom prst="rect">
            <a:avLst/>
          </a:prstGeom>
          <a:solidFill>
            <a:srgbClr val="00D200"/>
          </a:solidFill>
          <a:ln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기즈모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패키지 링크 </a:t>
            </a:r>
            <a:r>
              <a:rPr lang="ko-KR" altLang="en-US" sz="1200" dirty="0">
                <a:hlinkClick r:id="rId5"/>
              </a:rPr>
              <a:t>https://github.com/chosumin/CharacterTool/tree/master/Concrete/UI/Gizmo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8738327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74651" y="1319431"/>
            <a:ext cx="7550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구현 중 발생한 이슈 해결</a:t>
            </a:r>
            <a:endParaRPr lang="en-US" altLang="ko-KR" sz="1200" b="1" kern="0" spc="-30" dirty="0">
              <a:solidFill>
                <a:schemeClr val="accent4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회전을 구현할 때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기즈모의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축과는 관계 없이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계속 고정 축에서 값이 누적되어 회전되는 이슈가 있었습니다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5" y="543869"/>
            <a:ext cx="4027055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구현 기술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– GUI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기즈모</a:t>
            </a:r>
            <a:endParaRPr lang="ko-KR" altLang="en-US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4852B5-E588-4E33-9972-3F2AA018A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152" y="2831637"/>
            <a:ext cx="1217899" cy="13692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3088BB-8481-4572-932D-F68320779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03" y="2831637"/>
            <a:ext cx="1217899" cy="136923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5552DA-E18C-4722-BD17-91988BD0EB27}"/>
              </a:ext>
            </a:extLst>
          </p:cNvPr>
          <p:cNvSpPr/>
          <p:nvPr/>
        </p:nvSpPr>
        <p:spPr>
          <a:xfrm>
            <a:off x="500899" y="4208264"/>
            <a:ext cx="15991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빨간 축을 회전하면</a:t>
            </a:r>
          </a:p>
        </p:txBody>
      </p:sp>
      <p:sp>
        <p:nvSpPr>
          <p:cNvPr id="14" name="화살표: 왼쪽으로 구부러짐 9">
            <a:extLst>
              <a:ext uri="{FF2B5EF4-FFF2-40B4-BE49-F238E27FC236}">
                <a16:creationId xmlns:a16="http://schemas.microsoft.com/office/drawing/2014/main" id="{43FA3947-DF36-4BC1-99FD-50D9141B7AE2}"/>
              </a:ext>
            </a:extLst>
          </p:cNvPr>
          <p:cNvSpPr/>
          <p:nvPr/>
        </p:nvSpPr>
        <p:spPr>
          <a:xfrm rot="18893850">
            <a:off x="2401555" y="3117418"/>
            <a:ext cx="400138" cy="500862"/>
          </a:xfrm>
          <a:prstGeom prst="curved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19EEBE3-880C-4C29-9109-31656C627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101" y="2818144"/>
            <a:ext cx="1217899" cy="1369236"/>
          </a:xfrm>
          <a:prstGeom prst="rect">
            <a:avLst/>
          </a:prstGeom>
        </p:spPr>
      </p:pic>
      <p:sp>
        <p:nvSpPr>
          <p:cNvPr id="16" name="화살표: 왼쪽으로 구부러짐 15">
            <a:extLst>
              <a:ext uri="{FF2B5EF4-FFF2-40B4-BE49-F238E27FC236}">
                <a16:creationId xmlns:a16="http://schemas.microsoft.com/office/drawing/2014/main" id="{F97C0097-A076-46DD-BCFE-A9DF75CDE234}"/>
              </a:ext>
            </a:extLst>
          </p:cNvPr>
          <p:cNvSpPr/>
          <p:nvPr/>
        </p:nvSpPr>
        <p:spPr>
          <a:xfrm rot="5837378">
            <a:off x="3412739" y="3608301"/>
            <a:ext cx="400138" cy="604899"/>
          </a:xfrm>
          <a:prstGeom prst="curved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475BB1-E5E9-408C-A709-6650170C860C}"/>
              </a:ext>
            </a:extLst>
          </p:cNvPr>
          <p:cNvSpPr/>
          <p:nvPr/>
        </p:nvSpPr>
        <p:spPr>
          <a:xfrm>
            <a:off x="2077940" y="4187923"/>
            <a:ext cx="10232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원하는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E487C0-F4BC-4E00-96FF-B1F2472A80F8}"/>
              </a:ext>
            </a:extLst>
          </p:cNvPr>
          <p:cNvSpPr/>
          <p:nvPr/>
        </p:nvSpPr>
        <p:spPr>
          <a:xfrm>
            <a:off x="3420767" y="4197448"/>
            <a:ext cx="10188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실제 결과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01DB08F-A40A-40AA-8E29-E89E39FFA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076" y="2327911"/>
            <a:ext cx="4031485" cy="237668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364FCB-4DEE-40A9-BD3E-6E830306AE4A}"/>
              </a:ext>
            </a:extLst>
          </p:cNvPr>
          <p:cNvSpPr/>
          <p:nvPr/>
        </p:nvSpPr>
        <p:spPr>
          <a:xfrm>
            <a:off x="4674555" y="4731348"/>
            <a:ext cx="40314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회전된 축을 기준으로 회전하는 방법을 생각해 구현했습니다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60343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74651" y="1319431"/>
            <a:ext cx="755022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구현 방법</a:t>
            </a:r>
            <a:endParaRPr lang="en-US" altLang="ko-KR" sz="1200" b="1" kern="0" spc="-30" dirty="0">
              <a:solidFill>
                <a:schemeClr val="accent4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빛의 방향에서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객체들을 투영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하여 그림자 </a:t>
            </a:r>
            <a:r>
              <a:rPr lang="ko-KR" altLang="ko-KR" sz="1200" dirty="0" err="1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렌더</a:t>
            </a:r>
            <a:r>
              <a:rPr lang="ko-KR" altLang="ko-KR" sz="120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ko-KR" sz="1200" dirty="0" err="1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텍스쳐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먼저 생성하였습니다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렌더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텍스쳐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바닥에 다시 </a:t>
            </a:r>
            <a:r>
              <a:rPr lang="ko-KR" altLang="ko-KR" sz="120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투영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하여 그림자를 구현했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kern="0" spc="-30" dirty="0">
              <a:solidFill>
                <a:schemeClr val="accent4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왜 이 기술을 사용했는가</a:t>
            </a:r>
            <a:r>
              <a:rPr lang="en-US" altLang="ko-KR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해상도의 문제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인해 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그림자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경계에서 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각이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현상이 발견되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그래서 그림자를 바닥에 투영한 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주변 픽셀들의 색을 </a:t>
            </a:r>
            <a:r>
              <a:rPr lang="ko-KR" altLang="en-US" sz="1200" dirty="0" err="1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보간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하여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부드러운 그림자를 처리했습니다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구현 과정 및 코드</a:t>
            </a:r>
            <a:r>
              <a:rPr lang="en-US" altLang="ko-KR" sz="12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현재는 깊이 버퍼를 사용하지 않아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그림자가 바닥에만 표현되는 것으로 구현했습니다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따라서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깊이 버퍼를 활용해 객체에도 그림자를 표현할 예정입니다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5" y="543869"/>
            <a:ext cx="4027055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구현 기술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그림자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71550" y="4678135"/>
            <a:ext cx="7200900" cy="560615"/>
          </a:xfrm>
          <a:prstGeom prst="rect">
            <a:avLst/>
          </a:prstGeom>
          <a:solidFill>
            <a:srgbClr val="00D200"/>
          </a:solidFill>
          <a:ln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Directional Light 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링크</a:t>
            </a:r>
            <a:endParaRPr lang="en-US" altLang="ko-KR" sz="12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200" dirty="0">
                <a:hlinkClick r:id="rId3"/>
              </a:rPr>
              <a:t>https://github.com/chosumin/CharacterTool/tree/master/Framework/Light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94696180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74651" y="1319431"/>
            <a:ext cx="7550224" cy="341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코드 첨부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5" y="543869"/>
            <a:ext cx="4027055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구현 기술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그림자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1B58CF-3EAA-4582-BCF9-7EB9036F3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02675"/>
            <a:ext cx="4211782" cy="394475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98545BE-BBDA-4993-84B7-5F9629842053}"/>
              </a:ext>
            </a:extLst>
          </p:cNvPr>
          <p:cNvSpPr/>
          <p:nvPr/>
        </p:nvSpPr>
        <p:spPr>
          <a:xfrm>
            <a:off x="609600" y="1834177"/>
            <a:ext cx="10438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err="1"/>
              <a:t>GridPlane.hlsl</a:t>
            </a:r>
            <a:endParaRPr lang="ko-KR" altLang="en-US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1CD149-8F94-4744-8F03-F637C1BA1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486" y="1602064"/>
            <a:ext cx="3614914" cy="44453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91BFD-FE52-4536-9292-F273098EB637}"/>
              </a:ext>
            </a:extLst>
          </p:cNvPr>
          <p:cNvSpPr/>
          <p:nvPr/>
        </p:nvSpPr>
        <p:spPr>
          <a:xfrm>
            <a:off x="4919486" y="1340454"/>
            <a:ext cx="14574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DirectionalLight.cpp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3697310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74651" y="1319431"/>
            <a:ext cx="755022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구현 방법</a:t>
            </a:r>
            <a:endParaRPr lang="en-US" altLang="ko-KR" sz="1200" b="1" kern="0" spc="-30" dirty="0">
              <a:solidFill>
                <a:schemeClr val="accent4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FBX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추출시에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탄젠트 벡터를 계산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하였습니다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픽셀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쉐이더에서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탄젠트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벡터와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노멀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벡터를 </a:t>
            </a:r>
            <a:r>
              <a:rPr lang="ko-KR" altLang="ko-KR" sz="120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탄젠트 공간으로 변환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 새로운 법선 벡터를 만들었습니다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 </a:t>
            </a:r>
            <a:endParaRPr lang="ko-KR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생성된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법선으로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디퓨즈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스펙큘러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공식을 적용해 </a:t>
            </a:r>
            <a:r>
              <a:rPr lang="ko-KR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쉐이더를</a:t>
            </a:r>
            <a:r>
              <a:rPr lang="ko-KR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구현했습니다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kern="0" spc="-30" dirty="0">
              <a:solidFill>
                <a:schemeClr val="accent4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구현 중 발생한 이슈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FBX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탄젠트 벡터 호출을 위해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Fbxsdk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매뉴얼과 해외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블로그를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참고했으나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제대로 값이 추출되지 않았습니다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이유를 찾아보니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탄젠트 벡터 정보는 디자이너의 재량으로 추가한다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것을 깨달았고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탄젠트 벡터를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노멀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벡터와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uv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사용해 </a:t>
            </a:r>
            <a:r>
              <a:rPr lang="ko-KR" altLang="en-US" sz="120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새로 계산하는 공식을 찾고 적용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그러나 적용 후에도 픽셀이 깨지는 문제가 발생하였고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탄젠트 벡터를 </a:t>
            </a:r>
            <a:r>
              <a:rPr lang="en-US" altLang="ko-KR" sz="120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(1,1,1)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하드코딩하여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이를 해결했습니다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5" y="543869"/>
            <a:ext cx="4027055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구현 기술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노멀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매핑</a:t>
            </a:r>
            <a:endParaRPr lang="ko-KR" altLang="en-US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71550" y="5211535"/>
            <a:ext cx="7200900" cy="408215"/>
          </a:xfrm>
          <a:prstGeom prst="rect">
            <a:avLst/>
          </a:prstGeom>
          <a:solidFill>
            <a:srgbClr val="00D200"/>
          </a:solidFill>
          <a:ln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참고 사이트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http://www.terathon.com/code/tangent.html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8DE106-91A8-4A5A-A45C-DD6ED1874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424" y="4279692"/>
            <a:ext cx="5475000" cy="4783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C9973B-83D4-4EE3-B8FF-3ABF0B09B4CB}"/>
              </a:ext>
            </a:extLst>
          </p:cNvPr>
          <p:cNvSpPr/>
          <p:nvPr/>
        </p:nvSpPr>
        <p:spPr>
          <a:xfrm>
            <a:off x="5000732" y="4381796"/>
            <a:ext cx="1394691" cy="3762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3874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74651" y="1319431"/>
            <a:ext cx="7550224" cy="342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코드 첨부</a:t>
            </a:r>
            <a:endParaRPr lang="en-US" altLang="ko-KR" sz="1200" b="1" kern="0" spc="-30" dirty="0">
              <a:solidFill>
                <a:schemeClr val="accent4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5" y="543869"/>
            <a:ext cx="4027055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구현 기술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노멀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매핑</a:t>
            </a:r>
            <a:endParaRPr lang="ko-KR" altLang="en-US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84F3F1-745F-49EF-839C-AF1B87998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77" y="1971694"/>
            <a:ext cx="5473774" cy="19435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564CF1-945E-4A3B-A3C0-EE4E5ABE6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75" y="4350494"/>
            <a:ext cx="3332784" cy="21112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2E8C3C-5DD2-4BB1-9AA7-3BF3709403D3}"/>
              </a:ext>
            </a:extLst>
          </p:cNvPr>
          <p:cNvSpPr/>
          <p:nvPr/>
        </p:nvSpPr>
        <p:spPr>
          <a:xfrm>
            <a:off x="971550" y="1700559"/>
            <a:ext cx="12715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탄젠트 공간 변환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F321C2-1F0F-40E9-A375-FC2F075739AA}"/>
              </a:ext>
            </a:extLst>
          </p:cNvPr>
          <p:cNvSpPr/>
          <p:nvPr/>
        </p:nvSpPr>
        <p:spPr>
          <a:xfrm>
            <a:off x="971550" y="4079359"/>
            <a:ext cx="29482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픽셀 </a:t>
            </a:r>
            <a:r>
              <a:rPr lang="ko-KR" altLang="en-US" sz="1100" dirty="0" err="1"/>
              <a:t>쉐이더에서</a:t>
            </a:r>
            <a:r>
              <a:rPr lang="ko-KR" altLang="en-US" sz="1100" dirty="0"/>
              <a:t> 빛 처리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디퓨즈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스펙큘러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7929978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74651" y="1319431"/>
            <a:ext cx="75502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왜 이 기술을 사용했는가</a:t>
            </a:r>
            <a:r>
              <a:rPr lang="en-US" altLang="ko-KR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일반적인 본 계층을 이용한 애니메이션은 관절 사이사이에 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메쉬가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끊어지는 현상이 발생하므로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정점마다 참조하는 </a:t>
            </a: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본의 가중치를 두어 가산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하는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스키닝을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kern="0" spc="-30" dirty="0">
              <a:solidFill>
                <a:schemeClr val="accent4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최적화 방안</a:t>
            </a:r>
            <a:r>
              <a:rPr lang="en-US" altLang="ko-KR" sz="12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CPU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스키닝을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구현하는 것보다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GPU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구현하는 것이 오버헤드가 적기 때문에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쉐이더의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상수 버퍼로 본 컨테이너를 넘겨주어 </a:t>
            </a: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정점 </a:t>
            </a:r>
            <a:r>
              <a:rPr lang="ko-KR" altLang="en-US" sz="1200" dirty="0" err="1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쉐이더에서</a:t>
            </a: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 가중치를 계산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5" y="543869"/>
            <a:ext cx="4027055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구현 기술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스키닝</a:t>
            </a:r>
            <a:endParaRPr lang="ko-KR" altLang="en-US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F51582-C0F5-4392-8FD5-0C2CAC277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04" y="3679944"/>
            <a:ext cx="2496865" cy="9206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00C2D0-87AC-4026-8C64-FBFF58922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832" y="3679944"/>
            <a:ext cx="4586143" cy="15535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E72F98-E659-4323-948E-01B04DFF92D7}"/>
              </a:ext>
            </a:extLst>
          </p:cNvPr>
          <p:cNvSpPr/>
          <p:nvPr/>
        </p:nvSpPr>
        <p:spPr>
          <a:xfrm>
            <a:off x="965904" y="4607511"/>
            <a:ext cx="16033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정점 </a:t>
            </a:r>
            <a:r>
              <a:rPr lang="ko-KR" altLang="en-US" sz="1100" dirty="0" err="1"/>
              <a:t>쉐이더</a:t>
            </a:r>
            <a:r>
              <a:rPr lang="ko-KR" altLang="en-US" sz="1100" dirty="0"/>
              <a:t> 상수 버퍼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2F721E-E3DC-405B-A4DC-7255153048F7}"/>
              </a:ext>
            </a:extLst>
          </p:cNvPr>
          <p:cNvSpPr/>
          <p:nvPr/>
        </p:nvSpPr>
        <p:spPr>
          <a:xfrm>
            <a:off x="3595832" y="5240353"/>
            <a:ext cx="28312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err="1"/>
              <a:t>스키닝을</a:t>
            </a:r>
            <a:r>
              <a:rPr lang="ko-KR" altLang="en-US" sz="1100" dirty="0"/>
              <a:t> 사용한 정점 </a:t>
            </a:r>
            <a:r>
              <a:rPr lang="ko-KR" altLang="en-US" sz="1100" dirty="0" err="1"/>
              <a:t>쉐이더의</a:t>
            </a:r>
            <a:r>
              <a:rPr lang="ko-KR" altLang="en-US" sz="1100" dirty="0"/>
              <a:t> 코드 일부</a:t>
            </a:r>
          </a:p>
        </p:txBody>
      </p:sp>
    </p:spTree>
    <p:extLst>
      <p:ext uri="{BB962C8B-B14F-4D97-AF65-F5344CB8AC3E}">
        <p14:creationId xmlns:p14="http://schemas.microsoft.com/office/powerpoint/2010/main" val="384646407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74651" y="1319431"/>
            <a:ext cx="75502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왜 이 기술을 사용했는가</a:t>
            </a:r>
            <a:r>
              <a:rPr lang="en-US" altLang="ko-KR" sz="1200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애니메이션의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교체시에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idle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run)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툭툭 끊어지는 모션을 줄이고자 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그래서 </a:t>
            </a: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모션 중간을 채워주는</a:t>
            </a:r>
            <a:r>
              <a:rPr lang="ko-KR" altLang="en-US" sz="1200" dirty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트위닝이라는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기법을 찾아 구현했습니다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kern="0" spc="-30" dirty="0">
              <a:solidFill>
                <a:schemeClr val="accent4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어떤 방식으로 적용했는가</a:t>
            </a:r>
            <a:r>
              <a:rPr lang="en-US" altLang="ko-KR" sz="1200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애니메이션 전환 시간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(_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blendTime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처음에 받아옵니다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애니메이션의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키프레임에서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경과 시간과 </a:t>
            </a:r>
            <a:r>
              <a:rPr lang="ko-KR" altLang="en-US" sz="1200" dirty="0" err="1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블렌딩</a:t>
            </a: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 시간과의 비율을 계산하여 </a:t>
            </a:r>
            <a:r>
              <a:rPr lang="en-US" altLang="ko-KR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S, R, T </a:t>
            </a:r>
            <a:r>
              <a:rPr lang="ko-KR" altLang="en-US" sz="1200" dirty="0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값을 </a:t>
            </a:r>
            <a:r>
              <a:rPr lang="ko-KR" altLang="en-US" sz="1200" dirty="0" err="1">
                <a:solidFill>
                  <a:srgbClr val="FF0000"/>
                </a:solidFill>
                <a:latin typeface="나눔스퀘어 ExtraBold" pitchFamily="50" charset="-127"/>
                <a:ea typeface="나눔스퀘어 ExtraBold" pitchFamily="50" charset="-127"/>
              </a:rPr>
              <a:t>보간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해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애니메이션에 적용했습니다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5" y="543869"/>
            <a:ext cx="4027055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구현 기술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트위닝</a:t>
            </a:r>
            <a:endParaRPr lang="ko-KR" altLang="en-US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267ADD-9B21-4BDC-BF87-6536AA717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168" y="3752660"/>
            <a:ext cx="3749964" cy="22513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5A7067-9998-4027-833F-BD93A47B6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593" y="3752660"/>
            <a:ext cx="3295218" cy="68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104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CA3C35-F055-4AAD-B1BA-412E855F29A2}"/>
              </a:ext>
            </a:extLst>
          </p:cNvPr>
          <p:cNvSpPr/>
          <p:nvPr/>
        </p:nvSpPr>
        <p:spPr>
          <a:xfrm>
            <a:off x="0" y="1597891"/>
            <a:ext cx="9143999" cy="1690254"/>
          </a:xfrm>
          <a:prstGeom prst="rect">
            <a:avLst/>
          </a:prstGeom>
          <a:solidFill>
            <a:srgbClr val="00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066799" y="786834"/>
            <a:ext cx="7697663" cy="3312368"/>
          </a:xfrm>
        </p:spPr>
        <p:txBody>
          <a:bodyPr>
            <a:normAutofit/>
          </a:bodyPr>
          <a:lstStyle/>
          <a:p>
            <a:pPr algn="r"/>
            <a:r>
              <a:rPr lang="ko-KR" altLang="en-US" sz="6000" b="1" dirty="0">
                <a:solidFill>
                  <a:srgbClr val="FFFFFF"/>
                </a:solidFill>
              </a:rPr>
              <a:t>감사합니다</a:t>
            </a:r>
            <a:r>
              <a:rPr lang="en-US" altLang="ko-KR" sz="6000" b="1" dirty="0">
                <a:solidFill>
                  <a:srgbClr val="FFFFFF"/>
                </a:solidFill>
              </a:rPr>
              <a:t>!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070475" y="3590925"/>
            <a:ext cx="370522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조수민</a:t>
            </a:r>
            <a:br>
              <a:rPr lang="en-US" altLang="ko-KR" b="1" dirty="0"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클라이언트 프로그래머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755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74651" y="1319431"/>
            <a:ext cx="7689998" cy="2553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예제 </a:t>
            </a:r>
            <a:r>
              <a:rPr lang="en-US" altLang="ko-KR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- </a:t>
            </a: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마일리지와 마일리지 상점을 구현하자</a:t>
            </a:r>
            <a:r>
              <a:rPr lang="en-US" altLang="ko-KR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마일리지 클래스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or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마일리지 상점 클래스를 생성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X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어떤 테스트를 만들지를 먼저 생각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- Assert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문을 먼저 만든다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나눔고딕" pitchFamily="50" charset="-127"/>
                <a:ea typeface="나눔고딕" pitchFamily="50" charset="-127"/>
              </a:rPr>
              <a:t>TDD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의 가장 중요한 방향 중 하나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2.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5" y="543869"/>
            <a:ext cx="4027055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1. </a:t>
            </a:r>
            <a:r>
              <a:rPr lang="en-US" altLang="ko-KR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TDD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를 사용하는 이유</a:t>
            </a:r>
          </a:p>
        </p:txBody>
      </p:sp>
    </p:spTree>
    <p:extLst>
      <p:ext uri="{BB962C8B-B14F-4D97-AF65-F5344CB8AC3E}">
        <p14:creationId xmlns:p14="http://schemas.microsoft.com/office/powerpoint/2010/main" val="181703410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74651" y="1319431"/>
            <a:ext cx="7689998" cy="2830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테스트를 소유한다</a:t>
            </a:r>
            <a:endParaRPr lang="en-US" altLang="ko-KR" sz="1200" b="1" kern="0" spc="-30" dirty="0">
              <a:solidFill>
                <a:schemeClr val="accent4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일회성이 아니므로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자동화가 가능하다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kern="0" spc="-30" dirty="0">
              <a:solidFill>
                <a:schemeClr val="accent4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강한 코드를 만들기 위해</a:t>
            </a:r>
            <a:r>
              <a:rPr lang="en-US" altLang="ko-KR" sz="1200" kern="0" spc="-3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이걸 고치면서 다른 부분을 망가트리지 않았을까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두려움을 지루함으로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기능을 우선시 하는 실용적인 개발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구조는 실제 구현에 맞춰서 이루어진다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인터페이스를 만든 후에 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리팩토링을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 하는 과정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5" y="543869"/>
            <a:ext cx="4027055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1. </a:t>
            </a:r>
            <a:r>
              <a:rPr lang="en-US" altLang="ko-KR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TDD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를 사용하는 이유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5" y="543869"/>
            <a:ext cx="4027055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1. </a:t>
            </a:r>
            <a:r>
              <a:rPr lang="en-US" altLang="ko-KR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TDD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를 사용하는 이유</a:t>
            </a:r>
          </a:p>
        </p:txBody>
      </p:sp>
    </p:spTree>
    <p:extLst>
      <p:ext uri="{BB962C8B-B14F-4D97-AF65-F5344CB8AC3E}">
        <p14:creationId xmlns:p14="http://schemas.microsoft.com/office/powerpoint/2010/main" val="265674487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74651" y="1319431"/>
            <a:ext cx="7689998" cy="4215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작성할 테스트를 모두 </a:t>
            </a:r>
            <a:r>
              <a:rPr lang="ko-KR" altLang="en-US" sz="1200" b="1" kern="0" spc="-30" dirty="0" err="1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적어놓자</a:t>
            </a:r>
            <a:endParaRPr lang="en-US" altLang="ko-KR" sz="1200" b="1" kern="0" spc="-30" dirty="0">
              <a:solidFill>
                <a:schemeClr val="accent4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테스트가 크다고 생각할 때는 잘게 쪼갠다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kern="0" spc="-30" dirty="0">
              <a:solidFill>
                <a:schemeClr val="accent4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주기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빨강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초록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리팩토링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빨강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실패하는 작은 테스트를 작성한다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처음에는 컴파일조차 되지 않을 수 있다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초록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실패한 테스트가 통과할 수 있도록 수정한다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어떠한 죄악을 저질러도 된다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리팩토링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초록 막대 과정에서 생겨난 중복을 제거한다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규칙</a:t>
            </a:r>
            <a:endParaRPr lang="en-US" altLang="ko-KR" sz="1200" b="1" kern="0" spc="-30" dirty="0">
              <a:solidFill>
                <a:schemeClr val="accent4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테스트가 실패할 때 새로운 코드를 작성한다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테스트를 진행하면서 생기는 새로운 테스트를 모두 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적어둔다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의미 있는 테스트를 작성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나눔고딕" pitchFamily="50" charset="-127"/>
                <a:ea typeface="나눔고딕" pitchFamily="50" charset="-127"/>
              </a:rPr>
              <a:t>중복을 제거한다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5" y="543869"/>
            <a:ext cx="4027055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2. </a:t>
            </a:r>
            <a:r>
              <a:rPr lang="en-US" altLang="ko-KR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TDD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패턴</a:t>
            </a:r>
          </a:p>
        </p:txBody>
      </p:sp>
    </p:spTree>
    <p:extLst>
      <p:ext uri="{BB962C8B-B14F-4D97-AF65-F5344CB8AC3E}">
        <p14:creationId xmlns:p14="http://schemas.microsoft.com/office/powerpoint/2010/main" val="25065071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74651" y="1319431"/>
            <a:ext cx="76899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왜 이 기술을 사용했는가</a:t>
            </a:r>
            <a:r>
              <a:rPr lang="en-US" altLang="ko-KR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FSM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을 사용하던 도중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>
                <a:latin typeface="나눔스퀘어 ExtraBold" pitchFamily="50" charset="-127"/>
                <a:ea typeface="나눔스퀘어 ExtraBold" pitchFamily="50" charset="-127"/>
              </a:rPr>
              <a:t>구체적인 동작을 </a:t>
            </a:r>
            <a:r>
              <a:rPr lang="ko-KR" altLang="en-US" sz="1200" b="1" dirty="0" err="1">
                <a:latin typeface="나눔스퀘어 ExtraBold" pitchFamily="50" charset="-127"/>
                <a:ea typeface="나눔스퀘어 ExtraBold" pitchFamily="50" charset="-127"/>
              </a:rPr>
              <a:t>하드코딩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해서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 구현해야 하는 문제점을 발견했습니다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그래서 </a:t>
            </a:r>
            <a:r>
              <a:rPr lang="ko-KR" altLang="en-US" sz="1200" b="1" dirty="0">
                <a:latin typeface="나눔스퀘어 ExtraBold" pitchFamily="50" charset="-127"/>
                <a:ea typeface="나눔스퀘어 ExtraBold" pitchFamily="50" charset="-127"/>
              </a:rPr>
              <a:t>필요한 행동을 쉽게 교체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하며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마우스 클릭만으로도 간편하게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AI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구조를 만들고자 행동 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트리를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 구상했습니다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어떤 방식으로 적용했는가</a:t>
            </a:r>
            <a:r>
              <a:rPr lang="en-US" altLang="ko-KR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이 프로젝트에서 가장 많은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주간의 시간을 투자해서 구현한 기능입니다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kern="0" spc="-30" dirty="0">
                <a:latin typeface="나눔고딕" pitchFamily="50" charset="-127"/>
                <a:ea typeface="나눔고딕" pitchFamily="50" charset="-127"/>
              </a:rPr>
              <a:t>웹사이트에서 기초를 공부하고</a:t>
            </a:r>
            <a:r>
              <a:rPr lang="en-US" altLang="ko-KR" sz="1200" kern="0" spc="-3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kern="0" spc="-30" dirty="0">
                <a:latin typeface="나눔고딕" pitchFamily="50" charset="-127"/>
                <a:ea typeface="나눔고딕" pitchFamily="50" charset="-127"/>
              </a:rPr>
              <a:t>행동 트리 이론서를 분석하여 </a:t>
            </a:r>
            <a:r>
              <a:rPr lang="ko-KR" altLang="en-US" sz="1200" kern="0" spc="-3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이벤트 기반 행동 트리 구현 이론을 적용</a:t>
            </a:r>
            <a:r>
              <a:rPr lang="ko-KR" altLang="en-US" sz="1200" kern="0" spc="-30" dirty="0">
                <a:latin typeface="나눔고딕" pitchFamily="50" charset="-127"/>
                <a:ea typeface="나눔고딕" pitchFamily="50" charset="-127"/>
              </a:rPr>
              <a:t>했습니다</a:t>
            </a:r>
            <a:r>
              <a:rPr lang="en-US" altLang="ko-KR" sz="1200" kern="0" spc="-3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5" y="543869"/>
            <a:ext cx="4027055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구현 기술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-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행동트리</a:t>
            </a:r>
            <a:endParaRPr lang="ko-KR" altLang="en-US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4652" y="4723514"/>
            <a:ext cx="7206496" cy="1250755"/>
          </a:xfrm>
          <a:prstGeom prst="rect">
            <a:avLst/>
          </a:prstGeom>
          <a:solidFill>
            <a:srgbClr val="00D200"/>
          </a:solidFill>
          <a:ln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행동 트리 구현 예제</a:t>
            </a:r>
            <a:endParaRPr lang="en-US" altLang="ko-KR" sz="12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http://lab.gamecodi.com/board/zboard.php?id=GAMECODILAB_QnA_etc&amp;no=4377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행동 트리 이론</a:t>
            </a:r>
            <a:endParaRPr lang="en-US" altLang="ko-KR" sz="12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hlinkClick r:id="rId4"/>
              </a:rPr>
              <a:t>https://www.gamasutra.com/blogs/ChrisSimpson/20140717/221339/Behavior_trees_for_AI_How_they_work.php</a:t>
            </a:r>
            <a:endParaRPr lang="en-US" altLang="ko-KR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74652" y="3442088"/>
            <a:ext cx="7206496" cy="1107881"/>
          </a:xfrm>
          <a:prstGeom prst="rect">
            <a:avLst/>
          </a:prstGeom>
          <a:solidFill>
            <a:srgbClr val="00D200"/>
          </a:solidFill>
          <a:ln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행동 트리 패키지 링크</a:t>
            </a:r>
            <a:endParaRPr lang="en-US" altLang="ko-KR" sz="12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hlinkClick r:id="rId5"/>
              </a:rPr>
              <a:t>https://github.com/chosumin/CharacterTool/tree/master/Framework/BehaviorTree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세부 구현 </a:t>
            </a:r>
            <a:r>
              <a:rPr lang="ko-KR" altLang="en-US" sz="1200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노드</a:t>
            </a:r>
            <a:r>
              <a:rPr lang="ko-KR" altLang="en-US" sz="1200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패키지 링크</a:t>
            </a:r>
            <a:endParaRPr lang="en-US" altLang="ko-KR" sz="1200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hlinkClick r:id="rId6"/>
              </a:rPr>
              <a:t>https://github.com/chosumin/CharacterTool/tree/master/Concrete/Component/BehaviorTree</a:t>
            </a:r>
            <a:endParaRPr lang="en-US" altLang="ko-KR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78513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74651" y="1319431"/>
            <a:ext cx="7689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최적화 방안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AI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의 행동 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트리는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 매 프레임마다 순회할 필요가 없으므로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kern="0" spc="-3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블랙보드의 데이터가 변경될 때만 순회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하도록 구현했습니다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만약 데이터가 변경되지 않았으면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현재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Running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상태인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Task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를 행동 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트리에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 저장하여 </a:t>
            </a:r>
            <a:r>
              <a:rPr lang="ko-KR" altLang="en-US" sz="1200" kern="0" spc="-3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해당 </a:t>
            </a:r>
            <a:r>
              <a:rPr lang="en-US" altLang="ko-KR" sz="1200" kern="0" spc="-3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Task</a:t>
            </a:r>
            <a:r>
              <a:rPr lang="ko-KR" altLang="en-US" sz="1200" kern="0" spc="-3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만 실행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하게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됩니다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또한 </a:t>
            </a:r>
            <a:r>
              <a:rPr lang="en-US" altLang="ko-KR" sz="1200" kern="0" spc="-3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GUI</a:t>
            </a:r>
            <a:r>
              <a:rPr lang="ko-KR" altLang="en-US" sz="1200" kern="0" spc="-3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화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를 통해 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노드를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 연결하거나 뗀 뒤에 바로 </a:t>
            </a:r>
            <a:r>
              <a:rPr lang="ko-KR" altLang="en-US" sz="1200" kern="0" spc="-30" dirty="0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단위 테스트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를 해볼 수 있게 구현했습니다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551557" y="6347420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5" y="543869"/>
            <a:ext cx="4027055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구현 기술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-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행동트리</a:t>
            </a:r>
            <a:endParaRPr lang="ko-KR" altLang="en-US" dirty="0">
              <a:solidFill>
                <a:schemeClr val="bg1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2ADEC29-96FE-401C-9DFD-CEF43FD1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06" y="3177343"/>
            <a:ext cx="2715491" cy="26284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A057FB-3EA4-4008-92F7-7D46ADE1569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81014" y="2759368"/>
            <a:ext cx="2853559" cy="16422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FCDC48-DFCE-47C9-A69D-6B16C615C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916" y="4453445"/>
            <a:ext cx="4264602" cy="136144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785823C-3DBD-40B1-B531-17597DF4F89A}"/>
              </a:ext>
            </a:extLst>
          </p:cNvPr>
          <p:cNvCxnSpPr>
            <a:cxnSpLocks/>
          </p:cNvCxnSpPr>
          <p:nvPr/>
        </p:nvCxnSpPr>
        <p:spPr>
          <a:xfrm>
            <a:off x="3545032" y="3284992"/>
            <a:ext cx="1835982" cy="16440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58285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974651" y="1319431"/>
            <a:ext cx="76899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어떤 방식으로 적용했는가</a:t>
            </a:r>
            <a:r>
              <a:rPr lang="en-US" altLang="ko-KR" sz="1200" b="1" kern="0" spc="-30" dirty="0">
                <a:solidFill>
                  <a:schemeClr val="accent4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?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kern="0" spc="-30" dirty="0" err="1">
                <a:solidFill>
                  <a:schemeClr val="accent2"/>
                </a:solidFill>
                <a:latin typeface="나눔스퀘어 ExtraBold" pitchFamily="50" charset="-127"/>
                <a:ea typeface="나눔스퀘어 ExtraBold" pitchFamily="50" charset="-127"/>
              </a:rPr>
              <a:t>행동트리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 기술을 활용해 원하는 공격 애니메이션을 연결하는 방식으로 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콤보공격을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 구현했습니다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해당 코드는 플레이어 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콤보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 공격 코드입니다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52A65-6CAC-46FB-A70E-1D3EF3BE284F}"/>
              </a:ext>
            </a:extLst>
          </p:cNvPr>
          <p:cNvSpPr/>
          <p:nvPr/>
        </p:nvSpPr>
        <p:spPr>
          <a:xfrm>
            <a:off x="544945" y="543869"/>
            <a:ext cx="4027055" cy="432253"/>
          </a:xfrm>
          <a:prstGeom prst="rect">
            <a:avLst/>
          </a:prstGeom>
          <a:solidFill>
            <a:srgbClr val="00B9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 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구현 기술 </a:t>
            </a:r>
            <a:r>
              <a:rPr lang="en-US" altLang="ko-KR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콤보</a:t>
            </a:r>
            <a:r>
              <a:rPr lang="ko-KR" altLang="en-US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 공격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A9367B-3484-4735-903F-254546FB0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146" y="2563423"/>
            <a:ext cx="2267783" cy="22677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29A2809-D5D5-4B99-8718-76B157D9B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088" y="2563318"/>
            <a:ext cx="3229736" cy="22678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93842B8-5B3B-4C2F-B1AF-CE6A7DF2A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99" y="2563424"/>
            <a:ext cx="2274813" cy="202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975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3914</TotalTime>
  <Words>1857</Words>
  <Application>Microsoft Office PowerPoint</Application>
  <PresentationFormat>화면 슬라이드 쇼(4:3)</PresentationFormat>
  <Paragraphs>255</Paragraphs>
  <Slides>28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나눔고딕</vt:lpstr>
      <vt:lpstr>Wingdings</vt:lpstr>
      <vt:lpstr>Arial</vt:lpstr>
      <vt:lpstr>맑은 고딕</vt:lpstr>
      <vt:lpstr>나눔고딕 ExtraBold</vt:lpstr>
      <vt:lpstr>나눔스퀘어 ExtraBold</vt:lpstr>
      <vt:lpstr>Office 테마</vt:lpstr>
      <vt:lpstr>TDD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Cho sumin</cp:lastModifiedBy>
  <cp:revision>106</cp:revision>
  <cp:lastPrinted>2011-08-28T13:13:29Z</cp:lastPrinted>
  <dcterms:created xsi:type="dcterms:W3CDTF">2011-08-24T01:05:33Z</dcterms:created>
  <dcterms:modified xsi:type="dcterms:W3CDTF">2021-06-30T13:35:46Z</dcterms:modified>
</cp:coreProperties>
</file>